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Oval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Oval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Oval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Oval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Oval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Freeform 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Freeform 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Rectangle 2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6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" name="Rectangle 8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it-IT" sz="5400" spc="-1" strike="noStrike">
                <a:solidFill>
                  <a:srgbClr val="ebebeb"/>
                </a:solidFill>
                <a:latin typeface="Century Gothic"/>
              </a:rPr>
              <a:t>Fare clic per modificare lo stile del titolo dello schema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</a:pPr>
            <a:fld id="{AD893AAF-948D-47C7-B0D5-4DA8508FF7AD}" type="datetime">
              <a:rPr b="0" lang="en-US" sz="10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2/8/22</a:t>
            </a:fld>
            <a:endParaRPr b="0" lang="it-IT" sz="1000" spc="-1" strike="noStrike"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it-IT" sz="2400" spc="-1" strike="noStrike">
              <a:latin typeface="Times New Roman"/>
            </a:endParaRPr>
          </a:p>
        </p:txBody>
      </p:sp>
      <p:sp>
        <p:nvSpPr>
          <p:cNvPr id="17" name="Rectangl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" name="PlaceHolder 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594DB801-83C1-486A-AB46-50153FBE95C4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&lt;numero&gt;</a:t>
            </a:fld>
            <a:endParaRPr b="0" lang="it-IT" sz="2800" spc="-1" strike="noStrike"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Fai clic per modificare il formato del testo della struttura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Secondo livello struttura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Terzo livello struttura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Quarto livello struttura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Quinto livello struttura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Sesto livello struttura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Settimo livello struttura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57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Oval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Oval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Oval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Oval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Oval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Freeform 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Freeform 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Rectangle 2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Fare clic per modificare lo stile del titolo dello schema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Fare clic per modificare gli stili del testo dello schema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8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600" spc="-1" strike="noStrike">
                <a:solidFill>
                  <a:srgbClr val="404040"/>
                </a:solidFill>
                <a:latin typeface="Century Gothic"/>
              </a:rPr>
              <a:t>Secondo livello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60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400" spc="-1" strike="noStrike">
                <a:solidFill>
                  <a:srgbClr val="404040"/>
                </a:solidFill>
                <a:latin typeface="Century Gothic"/>
              </a:rPr>
              <a:t>Terzo livello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60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200" spc="-1" strike="noStrike">
                <a:solidFill>
                  <a:srgbClr val="404040"/>
                </a:solidFill>
                <a:latin typeface="Century Gothic"/>
              </a:rPr>
              <a:t>Quarto livello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60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200" spc="-1" strike="noStrike">
                <a:solidFill>
                  <a:srgbClr val="404040"/>
                </a:solidFill>
                <a:latin typeface="Century Gothic"/>
              </a:rPr>
              <a:t>Quinto livello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3B3D827-AE6B-44F5-8583-9BE4F8DF9B1D}" type="datetime">
              <a:rPr b="1" lang="en-US" sz="1000" spc="-1" strike="noStrike">
                <a:solidFill>
                  <a:srgbClr val="b31166"/>
                </a:solidFill>
                <a:latin typeface="Century Gothic"/>
              </a:rPr>
              <a:t>2/8/22</a:t>
            </a:fld>
            <a:endParaRPr b="0" lang="it-IT" sz="1000" spc="-1" strike="noStrike"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it-IT" sz="2400" spc="-1" strike="noStrike">
              <a:latin typeface="Times New Roman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05C189E1-1170-490B-986D-242C5E6C9B5B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&lt;numero&gt;</a:t>
            </a:fld>
            <a:endParaRPr b="0" lang="it-IT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it-IT" sz="5400" spc="-1" strike="noStrike">
                <a:solidFill>
                  <a:srgbClr val="ffffff"/>
                </a:solidFill>
                <a:latin typeface="Century Gothic"/>
              </a:rPr>
              <a:t>Storytelling</a:t>
            </a:r>
            <a:r>
              <a:rPr b="0" lang="it-IT" sz="5400" spc="-1" strike="noStrike">
                <a:solidFill>
                  <a:srgbClr val="ffff00"/>
                </a:solidFill>
                <a:latin typeface="Century Gothic"/>
              </a:rPr>
              <a:t>	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it-IT" sz="1800" spc="-1" strike="noStrike" cap="all">
                <a:solidFill>
                  <a:srgbClr val="ef53a5"/>
                </a:solidFill>
                <a:latin typeface="Century Gothic"/>
              </a:rPr>
              <a:t>By e.m.a.a. group</a:t>
            </a:r>
            <a:endParaRPr b="0" lang="it-IT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Raccolta e analisi dei requisiti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1"/>
          <a:stretch/>
        </p:blipFill>
        <p:spPr>
          <a:xfrm>
            <a:off x="7380000" y="2520000"/>
            <a:ext cx="3600000" cy="3915720"/>
          </a:xfrm>
          <a:prstGeom prst="rect">
            <a:avLst/>
          </a:prstGeom>
          <a:ln w="0">
            <a:noFill/>
          </a:ln>
        </p:spPr>
      </p:pic>
      <p:pic>
        <p:nvPicPr>
          <p:cNvPr id="132" name="" descr=""/>
          <p:cNvPicPr/>
          <p:nvPr/>
        </p:nvPicPr>
        <p:blipFill>
          <a:blip r:embed="rId2"/>
          <a:stretch/>
        </p:blipFill>
        <p:spPr>
          <a:xfrm>
            <a:off x="1022760" y="2520000"/>
            <a:ext cx="4336920" cy="37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Raccolta e analisi dei requisiti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35" name="" descr=""/>
          <p:cNvPicPr/>
          <p:nvPr/>
        </p:nvPicPr>
        <p:blipFill>
          <a:blip r:embed="rId1"/>
          <a:stretch/>
        </p:blipFill>
        <p:spPr>
          <a:xfrm>
            <a:off x="7200000" y="2340000"/>
            <a:ext cx="4502520" cy="4471920"/>
          </a:xfrm>
          <a:prstGeom prst="rect">
            <a:avLst/>
          </a:prstGeom>
          <a:ln w="0">
            <a:noFill/>
          </a:ln>
        </p:spPr>
      </p:pic>
      <p:sp>
        <p:nvSpPr>
          <p:cNvPr id="136" name="Segnaposto contenuto 1"/>
          <p:cNvSpPr txBox="1"/>
          <p:nvPr/>
        </p:nvSpPr>
        <p:spPr>
          <a:xfrm>
            <a:off x="1155240" y="260388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Use Case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Definizione Attori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Descrizione Funzionalità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Raccolta e analisi dei requisiti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8" name="Segnaposto contenuto 3"/>
          <p:cNvSpPr txBox="1"/>
          <p:nvPr/>
        </p:nvSpPr>
        <p:spPr>
          <a:xfrm>
            <a:off x="1155240" y="260388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Rappresentazione Degli Oggetti di Sistema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Modello Statico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Object Diagram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Class Diagram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Modello Dinamico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Activity Diagram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Sequence DIagram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Raccolta e analisi dei requisiti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5543280" y="2381760"/>
            <a:ext cx="6516720" cy="3918240"/>
          </a:xfrm>
          <a:prstGeom prst="rect">
            <a:avLst/>
          </a:prstGeom>
          <a:ln w="0">
            <a:noFill/>
          </a:ln>
        </p:spPr>
      </p:pic>
      <p:sp>
        <p:nvSpPr>
          <p:cNvPr id="141" name="Segnaposto contenuto 4"/>
          <p:cNvSpPr txBox="1"/>
          <p:nvPr/>
        </p:nvSpPr>
        <p:spPr>
          <a:xfrm>
            <a:off x="1155600" y="260424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Modello Statico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Object Diagram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Class Diagram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Team Members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Emmanuele Virginio Coppola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Muriel Rossi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Antonio Scotellaro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Alessandro Marigliano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Metodologia di lavoro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Comunicazione scheduled con: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- Daily meeting;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- Meeting di retrospettiva settimanale;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- Suddivisione dei task;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- Meeting di revisione.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Waterfall con retroazione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Strumenti software utilizzati: Slack, Trello, Microsoft Teams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Tecniche migliori/peggiori utilizzate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Tecniche migliori: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Arial"/>
              <a:buChar char="•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Waterfall retroattivo;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Arial"/>
              <a:buChar char="•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Suddivisione lavori in task.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Tecniche peggiori: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Arial"/>
              <a:buChar char="•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Analisi empirica;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Arial"/>
              <a:buChar char="•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Brainstorming;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Overview Sistema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Gratuito;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Libero;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User friendly;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Requisiti del sistema.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18" name="Immagine 13" descr="Immagine che contiene testo, dispositivo&#10;&#10;Descrizione generata automaticamente"/>
          <p:cNvPicPr/>
          <p:nvPr/>
        </p:nvPicPr>
        <p:blipFill>
          <a:blip r:embed="rId1"/>
          <a:stretch/>
        </p:blipFill>
        <p:spPr>
          <a:xfrm>
            <a:off x="6095880" y="2603520"/>
            <a:ext cx="3841920" cy="3009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Overview Sistema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Dimensione Sistema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Linee di codice(Calcolate con l’applicazione Cloc)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26 Classi Java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10 Use Cases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21" name="" descr=""/>
          <p:cNvPicPr/>
          <p:nvPr/>
        </p:nvPicPr>
        <p:blipFill>
          <a:blip r:embed="rId1"/>
          <a:stretch/>
        </p:blipFill>
        <p:spPr>
          <a:xfrm>
            <a:off x="3214440" y="3463200"/>
            <a:ext cx="5762880" cy="1576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Testing Del Sistema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1154880" y="1980000"/>
            <a:ext cx="8825400" cy="45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spcBef>
                <a:spcPts val="1417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Unit Testing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Effettuato con: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JUnit per l’esecuzione dei test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Mockito per il Mock-Up delle Classi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SpringFramework per il Mock-Up delle variabili response e request dei controller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Jacoco per il report del Testing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spcBef>
                <a:spcPts val="1417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5940000" y="4680000"/>
            <a:ext cx="6023880" cy="19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Testing Del Sistema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1154880" y="1980000"/>
            <a:ext cx="8825400" cy="45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spcBef>
                <a:spcPts val="1417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Integration Testing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Approccio Bing-Bang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alibri"/>
              </a:rPr>
              <a:t>Uso del tool per browser Selenium IDE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ebebeb"/>
                </a:solidFill>
                <a:latin typeface="Century Gothic"/>
              </a:rPr>
              <a:t>Raccolta e analisi dei requisiti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Requisiti funzionali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Suddivisi in 2 sottosistemi: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Gestione Bacheca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Gestione Storie e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relativi commenti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Gestione Utente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Gestione dei dati sensibili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e assicura il corretto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404040"/>
                </a:solidFill>
                <a:latin typeface="Century Gothic"/>
              </a:rPr>
              <a:t>comportamento degli utenti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29" name="" descr=""/>
          <p:cNvPicPr/>
          <p:nvPr/>
        </p:nvPicPr>
        <p:blipFill>
          <a:blip r:embed="rId1"/>
          <a:stretch/>
        </p:blipFill>
        <p:spPr>
          <a:xfrm>
            <a:off x="5988240" y="2826000"/>
            <a:ext cx="5171760" cy="3386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TM02900722[[fn=Sala riunioni ione]]</Template>
  <TotalTime>176</TotalTime>
  <Application>LibreOffice/7.2.4.1$Windows_X86_64 LibreOffice_project/27d75539669ac387bb498e35313b970b7fe9c4f9</Application>
  <AppVersion>15.0000</AppVersion>
  <Words>126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2022-02-08T12:00:20Z</dcterms:created>
  <dc:creator>ANTONIO SCOTELLARO</dc:creator>
  <dc:description/>
  <dc:language>it-IT</dc:language>
  <cp:lastModifiedBy/>
  <dcterms:modified xsi:type="dcterms:W3CDTF">2022-02-08T17:53:52Z</dcterms:modified>
  <cp:revision>2</cp:revision>
  <dc:subject/>
  <dc:title>Storytelling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9</vt:i4>
  </property>
</Properties>
</file>